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64" r:id="rId3"/>
    <p:sldId id="257" r:id="rId4"/>
    <p:sldId id="289" r:id="rId5"/>
    <p:sldId id="259" r:id="rId6"/>
    <p:sldId id="263" r:id="rId7"/>
    <p:sldId id="268" r:id="rId8"/>
    <p:sldId id="267" r:id="rId9"/>
    <p:sldId id="269" r:id="rId10"/>
    <p:sldId id="270" r:id="rId11"/>
    <p:sldId id="278" r:id="rId12"/>
    <p:sldId id="279" r:id="rId13"/>
    <p:sldId id="283" r:id="rId14"/>
    <p:sldId id="280" r:id="rId15"/>
    <p:sldId id="284" r:id="rId16"/>
    <p:sldId id="281" r:id="rId17"/>
    <p:sldId id="285" r:id="rId18"/>
    <p:sldId id="282" r:id="rId19"/>
    <p:sldId id="288" r:id="rId20"/>
    <p:sldId id="286" r:id="rId21"/>
    <p:sldId id="287" r:id="rId22"/>
    <p:sldId id="276" r:id="rId23"/>
    <p:sldId id="265" r:id="rId24"/>
  </p:sldIdLst>
  <p:sldSz cx="9144000" cy="5143500" type="screen16x9"/>
  <p:notesSz cx="6858000" cy="9144000"/>
  <p:embeddedFontLst>
    <p:embeddedFont>
      <p:font typeface="Microsoft Sans Serif" pitchFamily="34" charset="0"/>
      <p:regular r:id="rId26"/>
    </p:embeddedFont>
    <p:embeddedFont>
      <p:font typeface="Segoe UI" pitchFamily="34" charset="0"/>
      <p:regular r:id="rId27"/>
      <p:bold r:id="rId28"/>
      <p:italic r:id="rId29"/>
      <p:boldItalic r:id="rId30"/>
    </p:embeddedFont>
    <p:embeddedFont>
      <p:font typeface="Lato" charset="0"/>
      <p:regular r:id="rId31"/>
      <p:bold r:id="rId32"/>
      <p:italic r:id="rId33"/>
      <p:boldItalic r:id="rId34"/>
    </p:embeddedFont>
    <p:embeddedFont>
      <p:font typeface="Montserrat" charset="-52"/>
      <p:regular r:id="rId35"/>
      <p:bold r:id="rId36"/>
      <p:italic r:id="rId37"/>
      <p:boldItalic r:id="rId38"/>
    </p:embeddedFont>
    <p:embeddedFont>
      <p:font typeface="Cantarell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 snapToGrid="0">
      <p:cViewPr>
        <p:scale>
          <a:sx n="121" d="100"/>
          <a:sy n="121" d="100"/>
        </p:scale>
        <p:origin x="-346" y="-2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8" y="72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44616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2745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274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274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21" name="Google Shape;21;p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4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8" name="Google Shape;28;p4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8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86" name="Google Shape;86;p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8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8"/>
            <a:chOff x="0" y="381001"/>
            <a:chExt cx="1037850" cy="1016288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13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05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_ONLY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Shape 54"/>
          <p:cNvGrpSpPr/>
          <p:nvPr/>
        </p:nvGrpSpPr>
        <p:grpSpPr>
          <a:xfrm>
            <a:off x="0" y="4128572"/>
            <a:ext cx="698925" cy="684657"/>
            <a:chOff x="0" y="0"/>
            <a:chExt cx="698925" cy="684657"/>
          </a:xfrm>
        </p:grpSpPr>
        <p:sp>
          <p:nvSpPr>
            <p:cNvPr id="55" name="Shape 55"/>
            <p:cNvSpPr/>
            <p:nvPr/>
          </p:nvSpPr>
          <p:spPr>
            <a:xfrm rot="-5400000">
              <a:off x="0" y="0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 flipH="1">
              <a:off x="154125" y="139856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defPPr/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lvl1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1361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_COLUMN_TEXT">
    <p:spTree>
      <p:nvGrpSpPr>
        <p:cNvPr id="1" name="Group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Shape 47"/>
          <p:cNvGrpSpPr/>
          <p:nvPr/>
        </p:nvGrpSpPr>
        <p:grpSpPr>
          <a:xfrm>
            <a:off x="0" y="381001"/>
            <a:ext cx="1037850" cy="1016287"/>
            <a:chOff x="0" y="0"/>
            <a:chExt cx="1037850" cy="1016287"/>
          </a:xfrm>
        </p:grpSpPr>
        <p:sp>
          <p:nvSpPr>
            <p:cNvPr id="48" name="Shape 48"/>
            <p:cNvSpPr/>
            <p:nvPr/>
          </p:nvSpPr>
          <p:spPr>
            <a:xfrm rot="-5400000">
              <a:off x="0" y="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 flipH="1">
              <a:off x="229050" y="207487"/>
              <a:ext cx="808800" cy="808799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rm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8658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7" r:id="rId6"/>
    <p:sldLayoutId id="2147483658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gymnasia36@mail.ru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"/>
          <p:cNvSpPr txBox="1"/>
          <p:nvPr/>
        </p:nvSpPr>
        <p:spPr>
          <a:xfrm>
            <a:off x="3381703" y="3302876"/>
            <a:ext cx="5399689" cy="1263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marR="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</a:pPr>
            <a:r>
              <a:rPr lang="ru-RU" sz="2600" dirty="0" smtClean="0">
                <a:solidFill>
                  <a:schemeClr val="lt1"/>
                </a:solidFill>
                <a:latin typeface="Times New Roman" pitchFamily="18" charset="0"/>
                <a:ea typeface="Lato"/>
                <a:cs typeface="Times New Roman" pitchFamily="18" charset="0"/>
                <a:sym typeface="Lato"/>
              </a:rPr>
              <a:t>     Муниципальное бюджетное общеобразовательное учреждение города Ростова-на-Дону «Гимназия №36 имени Героя Советского Союза Гастелло Н.Ф.»</a:t>
            </a:r>
            <a:endParaRPr sz="2600" b="0" i="0" u="none" strike="noStrike" cap="none" dirty="0">
              <a:solidFill>
                <a:schemeClr val="lt1"/>
              </a:solidFill>
              <a:latin typeface="Times New Roman" pitchFamily="18" charset="0"/>
              <a:ea typeface="Lato"/>
              <a:cs typeface="Times New Roman" pitchFamily="18" charset="0"/>
              <a:sym typeface="Lato"/>
            </a:endParaRPr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" sz="4000" b="1" dirty="0" smtClean="0">
                <a:latin typeface="Times New Roman" pitchFamily="18" charset="0"/>
                <a:ea typeface="Cantarell"/>
                <a:cs typeface="Times New Roman" pitchFamily="18" charset="0"/>
                <a:sym typeface="Cantarell"/>
              </a:rPr>
              <a:t>Российский полиглот</a:t>
            </a:r>
            <a:endParaRPr sz="4000" b="1" dirty="0">
              <a:latin typeface="Times New Roman" pitchFamily="18" charset="0"/>
              <a:ea typeface="Cantarell"/>
              <a:cs typeface="Times New Roman" pitchFamily="18" charset="0"/>
              <a:sym typeface="Cantarell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728544" y="3216166"/>
            <a:ext cx="4879428" cy="126124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500" y="393750"/>
            <a:ext cx="7038900" cy="63889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Описание проекта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9159" y="1079938"/>
            <a:ext cx="6405123" cy="3760076"/>
          </a:xfrm>
        </p:spPr>
        <p:txBody>
          <a:bodyPr>
            <a:noAutofit/>
          </a:bodyPr>
          <a:lstStyle/>
          <a:p>
            <a:pPr indent="-7938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междисциплинарной интеграции иностранного языка в процесс овладения обучающимися предметными областями в сфере гуманитарных, математических, естественно-научных и других наук с учетом политических и экономических реалий.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2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400" y="264861"/>
            <a:ext cx="4064131" cy="96957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4294967295"/>
          </p:nvPr>
        </p:nvSpPr>
        <p:spPr>
          <a:xfrm>
            <a:off x="2112580" y="1482725"/>
            <a:ext cx="6424448" cy="2931620"/>
          </a:xfrm>
          <a:prstGeom prst="rect">
            <a:avLst/>
          </a:prstGeom>
          <a:solidFill>
            <a:srgbClr val="000344">
              <a:alpha val="451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Подготовка высококвалифицированного российского конкурентоспособного специалиста;</a:t>
            </a:r>
          </a:p>
          <a:p>
            <a:pPr marL="285750" indent="-285750">
              <a:spcAft>
                <a:spcPts val="12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и воспитание гражданской этики;</a:t>
            </a:r>
          </a:p>
          <a:p>
            <a:pPr marL="285750" indent="-285750">
              <a:spcAft>
                <a:spcPts val="12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самосознания, повышение уровня патриотизма;</a:t>
            </a:r>
          </a:p>
          <a:p>
            <a:pPr marL="285750" indent="-285750">
              <a:spcAft>
                <a:spcPts val="12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Воспитание профессионально-ориентированного гражданина.</a:t>
            </a:r>
          </a:p>
          <a:p>
            <a:pPr marL="0" indent="0">
              <a:spcAft>
                <a:spcPts val="1200"/>
              </a:spcAft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598" y="88287"/>
            <a:ext cx="3935072" cy="76935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 проекта: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4294967295"/>
          </p:nvPr>
        </p:nvSpPr>
        <p:spPr>
          <a:xfrm>
            <a:off x="586477" y="1046830"/>
            <a:ext cx="7950551" cy="3367515"/>
          </a:xfrm>
          <a:prstGeom prst="rect">
            <a:avLst/>
          </a:prstGeom>
          <a:solidFill>
            <a:srgbClr val="000344">
              <a:alpha val="451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" sz="1600" dirty="0">
                <a:latin typeface="Times New Roman" pitchFamily="18" charset="0"/>
                <a:cs typeface="Times New Roman" pitchFamily="18" charset="0"/>
              </a:rPr>
              <a:t>овысить качество образовательного процесса, создать единую </a:t>
            </a:r>
            <a:br>
              <a:rPr lang="ru" sz="1600" dirty="0">
                <a:latin typeface="Times New Roman" pitchFamily="18" charset="0"/>
                <a:cs typeface="Times New Roman" pitchFamily="18" charset="0"/>
              </a:rPr>
            </a:br>
            <a:r>
              <a:rPr lang="ru" sz="1600" dirty="0">
                <a:latin typeface="Times New Roman" pitchFamily="18" charset="0"/>
                <a:cs typeface="Times New Roman" pitchFamily="18" charset="0"/>
              </a:rPr>
              <a:t>методическую модель коммуникативной успешности школьника</a:t>
            </a:r>
            <a:r>
              <a:rPr lang="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spcAft>
                <a:spcPts val="12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" sz="1600" dirty="0">
                <a:latin typeface="Times New Roman" pitchFamily="18" charset="0"/>
                <a:cs typeface="Times New Roman" pitchFamily="18" charset="0"/>
              </a:rPr>
              <a:t>рансформировать целеполагаие обучения иностранным языкам с ориентиром на социальный запрос и формирование необходимого уровня функциональной грамотности</a:t>
            </a:r>
            <a:r>
              <a:rPr lang="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spcAft>
                <a:spcPts val="1200"/>
              </a:spcAft>
            </a:pPr>
            <a:r>
              <a:rPr lang="ru" sz="1600" dirty="0">
                <a:latin typeface="Times New Roman" pitchFamily="18" charset="0"/>
                <a:cs typeface="Times New Roman" pitchFamily="18" charset="0"/>
              </a:rPr>
              <a:t>Выстроить  единую методическую линию оптимизации и эффективности учебного процесса.</a:t>
            </a:r>
            <a:br>
              <a:rPr lang="ru" sz="1600" dirty="0">
                <a:latin typeface="Times New Roman" pitchFamily="18" charset="0"/>
                <a:cs typeface="Times New Roman" pitchFamily="18" charset="0"/>
              </a:rPr>
            </a:br>
            <a:r>
              <a:rPr lang="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" sz="1600" dirty="0">
                <a:latin typeface="Times New Roman" pitchFamily="18" charset="0"/>
                <a:cs typeface="Times New Roman" pitchFamily="18" charset="0"/>
              </a:rPr>
            </a:br>
            <a:r>
              <a:rPr lang="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" sz="1600" dirty="0">
                <a:latin typeface="Times New Roman" pitchFamily="18" charset="0"/>
                <a:cs typeface="Times New Roman" pitchFamily="18" charset="0"/>
              </a:rPr>
            </a:br>
            <a:endParaRPr lang="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8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280160" y="874979"/>
            <a:ext cx="6470167" cy="2990725"/>
          </a:xfrm>
          <a:prstGeom prst="rect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334963" algn="just">
              <a:buSzPts val="180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de-DE" sz="1800" b="1" dirty="0" err="1" smtClean="0">
                <a:latin typeface="Times New Roman" pitchFamily="18" charset="0"/>
                <a:cs typeface="Times New Roman" pitchFamily="18" charset="0"/>
              </a:rPr>
              <a:t>ультилингвизм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800" b="1" dirty="0">
                <a:latin typeface="Times New Roman" pitchFamily="18" charset="0"/>
                <a:cs typeface="Times New Roman" pitchFamily="18" charset="0"/>
              </a:rPr>
              <a:t>по своей социальной сути вызывает не потерю, а обогащение культурной идентичности, повышение рефлексивного и ценностного отношения к достижениям собственной культуры, увеличение культурного богатства личности, расширение возможностей вступать в межкультурный диалог с сохранением базовых культурных ценностей 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личности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sz="14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197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2186" y="1221828"/>
            <a:ext cx="7354614" cy="3429000"/>
          </a:xfrm>
          <a:solidFill>
            <a:srgbClr val="01337D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180975" indent="268288" algn="just">
              <a:buNone/>
            </a:pP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Мультилингвальное образование имеет важнейшую миссию – сохранение языкового и культурного разнообразия мира, для чего педагоги разрабатывают экспериментальные методы обучения языкам, создают авторские программы языкового развития детей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80975" indent="268288" algn="just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80975" indent="268288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гимназии учителями используются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азлич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ные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800" b="1" dirty="0" err="1" smtClean="0">
                <a:latin typeface="Times New Roman" pitchFamily="18" charset="0"/>
                <a:cs typeface="Times New Roman" pitchFamily="18" charset="0"/>
              </a:rPr>
              <a:t>подход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800" b="1" dirty="0">
                <a:latin typeface="Times New Roman" pitchFamily="18" charset="0"/>
                <a:cs typeface="Times New Roman" pitchFamily="18" charset="0"/>
              </a:rPr>
              <a:t>к процессу усвоения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de-DE" sz="1800" b="1" dirty="0">
                <a:latin typeface="Times New Roman" pitchFamily="18" charset="0"/>
                <a:cs typeface="Times New Roman" pitchFamily="18" charset="0"/>
              </a:rPr>
              <a:t>уча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de-DE" sz="1800" b="1" dirty="0">
                <a:latin typeface="Times New Roman" pitchFamily="18" charset="0"/>
                <a:cs typeface="Times New Roman" pitchFamily="18" charset="0"/>
              </a:rPr>
              <a:t>щимися нескольких языков за период 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Такого рода </a:t>
            </a:r>
            <a:r>
              <a:rPr lang="de-DE" sz="1800" b="1" dirty="0" smtClean="0">
                <a:latin typeface="Times New Roman" pitchFamily="18" charset="0"/>
                <a:cs typeface="Times New Roman" pitchFamily="18" charset="0"/>
              </a:rPr>
              <a:t>направление </a:t>
            </a:r>
            <a:r>
              <a:rPr lang="de-DE" sz="1800" b="1" dirty="0">
                <a:latin typeface="Times New Roman" pitchFamily="18" charset="0"/>
                <a:cs typeface="Times New Roman" pitchFamily="18" charset="0"/>
              </a:rPr>
              <a:t>возникло как реакция передовой общественности на глобализацию экономического, культурного и образовательного пространства.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6</a:t>
            </a:r>
            <a:endParaRPr sz="1400" b="0" i="0" u="none" strike="noStrike" cap="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082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357" y="393750"/>
            <a:ext cx="7567043" cy="9141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Этапы реализации проекта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«Российский полиглот»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7499" y="1343223"/>
            <a:ext cx="7159123" cy="35283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Этап 1. Начальный период.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✅Этап 2. Основной период. Обеспечение организованного следования намеченной траектории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✅Этап 3. Итоговый период. Промежуточные результаты. Систематический мониторинг. Корректировка действий. Рефлексия.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7</a:t>
            </a:r>
            <a:endParaRPr sz="1400" b="1" i="0" u="none" strike="noStrike" cap="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4172" y="1658325"/>
            <a:ext cx="3269628" cy="17517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Этап 1.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Начальный  период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648200" y="1696599"/>
            <a:ext cx="3669687" cy="2787113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обновленной модели преподавания нескольких иностранных языков в условиях политических, экономических изменений, со смещением фокуса развития коммуникативной компетенции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акцентирование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внимания на развитие поликультурной патриотической личности ученика, формирование гражданской идентичности</a:t>
            </a:r>
          </a:p>
        </p:txBody>
      </p:sp>
      <p:sp>
        <p:nvSpPr>
          <p:cNvPr id="5" name="Google Shape;142;p14"/>
          <p:cNvSpPr/>
          <p:nvPr/>
        </p:nvSpPr>
        <p:spPr>
          <a:xfrm>
            <a:off x="186253" y="4680351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8</a:t>
            </a:r>
            <a:endParaRPr sz="1400" b="1" i="0" u="none" strike="noStrike" cap="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269" y="920498"/>
            <a:ext cx="3301159" cy="1751700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Этап 2.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Основной период: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761186" y="1109891"/>
            <a:ext cx="3563814" cy="1721596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модели, обеспечение функционирования "Тим - групп",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популяризация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мероприятий, активное отражение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новостных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лентах.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42;p14"/>
          <p:cNvSpPr/>
          <p:nvPr/>
        </p:nvSpPr>
        <p:spPr>
          <a:xfrm>
            <a:off x="87000" y="4721825"/>
            <a:ext cx="452400" cy="362250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9</a:t>
            </a:r>
            <a:endParaRPr sz="1400" b="1" i="0" u="none" strike="noStrike" cap="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691" y="1658324"/>
            <a:ext cx="3506110" cy="183373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Этап 3.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Итоговый  период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648200" y="1158766"/>
            <a:ext cx="3676800" cy="3255579"/>
          </a:xfrm>
        </p:spPr>
        <p:txBody>
          <a:bodyPr>
            <a:norm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анализ результатов, расширение групп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Google Shape;142;p14"/>
          <p:cNvSpPr/>
          <p:nvPr/>
        </p:nvSpPr>
        <p:spPr>
          <a:xfrm>
            <a:off x="48519" y="4616143"/>
            <a:ext cx="626245" cy="467932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0" i="0" u="none" strike="noStrike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10</a:t>
            </a:r>
            <a:endParaRPr sz="1100" b="0" i="0" u="none" strike="noStrike" cap="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/>
        </p:nvSpPr>
        <p:spPr>
          <a:xfrm>
            <a:off x="1043608" y="195486"/>
            <a:ext cx="7344816" cy="984855"/>
          </a:xfrm>
          <a:prstGeom prst="rect">
            <a:avLst/>
          </a:prstGeom>
          <a:solidFill>
            <a:srgbClr val="000344">
              <a:alpha val="45490"/>
            </a:srgbClr>
          </a:solidFill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457200" lvl="0" indent="-311150" algn="ctr">
              <a:buClr>
                <a:srgbClr val="FFFFFF"/>
              </a:buClr>
              <a:buSzPts val="1300"/>
            </a:pPr>
            <a:r>
              <a:rPr lang="ru-RU" sz="2600" b="1" dirty="0">
                <a:solidFill>
                  <a:srgbClr val="FFFFFF"/>
                </a:solidFill>
                <a:sym typeface="Lato"/>
              </a:rPr>
              <a:t>Модель междисциплинарной интеграции</a:t>
            </a:r>
          </a:p>
          <a:p>
            <a:pPr marL="457200" lvl="0" indent="-311150" algn="ctr">
              <a:buClr>
                <a:srgbClr val="FFFFFF"/>
              </a:buClr>
              <a:buSzPts val="1300"/>
            </a:pPr>
            <a:r>
              <a:rPr lang="ru-RU" sz="2600" b="1" dirty="0">
                <a:solidFill>
                  <a:srgbClr val="FFFFFF"/>
                </a:solidFill>
                <a:sym typeface="Lato"/>
              </a:rPr>
              <a:t>иностранного языка</a:t>
            </a:r>
          </a:p>
        </p:txBody>
      </p:sp>
      <p:sp>
        <p:nvSpPr>
          <p:cNvPr id="120" name="Shape 120"/>
          <p:cNvSpPr/>
          <p:nvPr/>
        </p:nvSpPr>
        <p:spPr>
          <a:xfrm>
            <a:off x="6412606" y="3332974"/>
            <a:ext cx="1806175" cy="1487125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1782434" y="1993526"/>
            <a:ext cx="1806175" cy="1487125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Shape 123"/>
          <p:cNvSpPr/>
          <p:nvPr/>
        </p:nvSpPr>
        <p:spPr>
          <a:xfrm>
            <a:off x="3244886" y="3025942"/>
            <a:ext cx="1806175" cy="1487124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6704143" y="1250148"/>
            <a:ext cx="1806175" cy="1487124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4715805" y="2075967"/>
            <a:ext cx="1806175" cy="1487125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6871238" y="1641862"/>
            <a:ext cx="1527900" cy="58474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r>
              <a:rPr lang="ru-RU" sz="1300" b="1" dirty="0" err="1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Межпредметное</a:t>
            </a:r>
            <a:r>
              <a:rPr lang="ru-RU" sz="1300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300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пространство</a:t>
            </a:r>
          </a:p>
        </p:txBody>
      </p:sp>
      <p:sp>
        <p:nvSpPr>
          <p:cNvPr id="131" name="Shape 131"/>
          <p:cNvSpPr/>
          <p:nvPr/>
        </p:nvSpPr>
        <p:spPr>
          <a:xfrm>
            <a:off x="3724275" y="2567000"/>
            <a:ext cx="533700" cy="4499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2" name="Shape 132"/>
          <p:cNvSpPr/>
          <p:nvPr/>
        </p:nvSpPr>
        <p:spPr>
          <a:xfrm rot="10800000" flipH="1">
            <a:off x="6302411" y="2373063"/>
            <a:ext cx="619277" cy="45719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3" name="Shape 133"/>
          <p:cNvSpPr/>
          <p:nvPr/>
        </p:nvSpPr>
        <p:spPr>
          <a:xfrm>
            <a:off x="7315692" y="2749812"/>
            <a:ext cx="396799" cy="583162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4" name="Shape 134"/>
          <p:cNvSpPr/>
          <p:nvPr/>
        </p:nvSpPr>
        <p:spPr>
          <a:xfrm rot="10800000" flipV="1">
            <a:off x="1804025" y="4643568"/>
            <a:ext cx="4900118" cy="45719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5" name="Shape 135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87000" y="4702857"/>
            <a:ext cx="452400" cy="40007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chemeClr val="lt1"/>
                </a:solidFill>
                <a:latin typeface="Lato"/>
                <a:ea typeface="Lato"/>
                <a:cs typeface="Lato"/>
              </a:rPr>
              <a:t>14</a:t>
            </a:r>
            <a:endParaRPr sz="14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20" name="Shape 122"/>
          <p:cNvSpPr/>
          <p:nvPr/>
        </p:nvSpPr>
        <p:spPr>
          <a:xfrm>
            <a:off x="254534" y="898300"/>
            <a:ext cx="1806175" cy="1487125"/>
          </a:xfrm>
          <a:prstGeom prst="flowChartPreparation">
            <a:avLst/>
          </a:prstGeom>
          <a:solidFill>
            <a:schemeClr val="accent1">
              <a:lumMod val="20000"/>
              <a:lumOff val="80000"/>
              <a:alpha val="45100"/>
            </a:scheme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92" y="3511124"/>
            <a:ext cx="1816100" cy="15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Shape 126"/>
          <p:cNvSpPr txBox="1"/>
          <p:nvPr/>
        </p:nvSpPr>
        <p:spPr>
          <a:xfrm>
            <a:off x="5032898" y="2429511"/>
            <a:ext cx="1527900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Живое пространство</a:t>
            </a:r>
            <a:endParaRPr lang="ru-RU" b="1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Shape 126"/>
          <p:cNvSpPr txBox="1"/>
          <p:nvPr/>
        </p:nvSpPr>
        <p:spPr>
          <a:xfrm>
            <a:off x="6704144" y="3738013"/>
            <a:ext cx="1527900" cy="78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r>
              <a:rPr lang="ru-RU" sz="1300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Интерактивный </a:t>
            </a:r>
            <a:r>
              <a:rPr lang="ru-RU" sz="1300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300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развивающий социум</a:t>
            </a:r>
          </a:p>
        </p:txBody>
      </p:sp>
      <p:sp>
        <p:nvSpPr>
          <p:cNvPr id="25" name="Shape 126"/>
          <p:cNvSpPr txBox="1"/>
          <p:nvPr/>
        </p:nvSpPr>
        <p:spPr>
          <a:xfrm>
            <a:off x="1921572" y="2226607"/>
            <a:ext cx="1444288" cy="10464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lvl="0" algn="ctr">
              <a:buClrTx/>
            </a:pPr>
            <a:r>
              <a:rPr lang="ru-RU" b="1" dirty="0" smtClean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Тренинг пространство для работы </a:t>
            </a:r>
            <a:r>
              <a:rPr lang="ru-RU" b="1" dirty="0" err="1" smtClean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тим</a:t>
            </a:r>
            <a:r>
              <a:rPr lang="ru-RU" b="1" dirty="0" smtClean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-групп</a:t>
            </a:r>
            <a:endParaRPr lang="ru-RU" b="1" dirty="0">
              <a:solidFill>
                <a:srgbClr val="FFFFFF">
                  <a:lumMod val="85000"/>
                </a:srgb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Shape 126"/>
          <p:cNvSpPr txBox="1"/>
          <p:nvPr/>
        </p:nvSpPr>
        <p:spPr>
          <a:xfrm>
            <a:off x="284725" y="3738013"/>
            <a:ext cx="1698502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lvl="0" algn="ctr">
              <a:buClrTx/>
            </a:pPr>
            <a:r>
              <a:rPr lang="ru-RU" b="1" dirty="0" smtClean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Просветительское пространство</a:t>
            </a:r>
            <a:endParaRPr lang="ru-RU" b="1" dirty="0">
              <a:solidFill>
                <a:srgbClr val="FFFFFF">
                  <a:lumMod val="85000"/>
                </a:srgb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Shape 126"/>
          <p:cNvSpPr txBox="1"/>
          <p:nvPr/>
        </p:nvSpPr>
        <p:spPr>
          <a:xfrm>
            <a:off x="3310759" y="3491792"/>
            <a:ext cx="1652225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Информационное </a:t>
            </a:r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пространство </a:t>
            </a:r>
          </a:p>
        </p:txBody>
      </p:sp>
      <p:sp>
        <p:nvSpPr>
          <p:cNvPr id="28" name="Shape 126"/>
          <p:cNvSpPr txBox="1"/>
          <p:nvPr/>
        </p:nvSpPr>
        <p:spPr>
          <a:xfrm>
            <a:off x="370026" y="1015299"/>
            <a:ext cx="1551546" cy="83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lvl="0" algn="ctr">
              <a:buClrTx/>
            </a:pPr>
            <a:r>
              <a:rPr lang="ru-RU" b="1" dirty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«Тихие» уголки: зона отдыха </a:t>
            </a:r>
          </a:p>
          <a:p>
            <a:pPr lvl="0" algn="ctr">
              <a:buClrTx/>
            </a:pPr>
            <a:r>
              <a:rPr lang="ru-RU" b="1" dirty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 библиотека</a:t>
            </a:r>
          </a:p>
        </p:txBody>
      </p:sp>
      <p:cxnSp>
        <p:nvCxnSpPr>
          <p:cNvPr id="3" name="Прямая со стрелкой 2"/>
          <p:cNvCxnSpPr>
            <a:stCxn id="3074" idx="0"/>
            <a:endCxn id="20" idx="2"/>
          </p:cNvCxnSpPr>
          <p:nvPr/>
        </p:nvCxnSpPr>
        <p:spPr>
          <a:xfrm flipV="1">
            <a:off x="1105542" y="2385425"/>
            <a:ext cx="52080" cy="112569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6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539399" y="282237"/>
            <a:ext cx="2960545" cy="678203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Межпредметное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пространство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5169598" y="540044"/>
            <a:ext cx="3627600" cy="2102700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мероприятия на иностранном языке: образовательные проекты, тематические предметные недели, тематические дни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14605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Три дня, каждый из дней на одном из языков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15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2050" name="Picture 2" descr="C:\Users\Пользователь\Desktop\российский полиглот\Российский полиглот к 13.01\мероприятие на английском язык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5" y="942540"/>
            <a:ext cx="3093506" cy="232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Пользователь\Downloads\PHOTO-2022-04-21-11-10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98" y="2697242"/>
            <a:ext cx="3182443" cy="238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15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811646" y="338905"/>
            <a:ext cx="5176643" cy="1194262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Интерактивный развивающий социум (пространство для общения)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631055" y="1606613"/>
            <a:ext cx="3627599" cy="1685361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 fontScale="85000" lnSpcReduction="10000"/>
          </a:bodyPr>
          <a:lstStyle>
            <a:defPPr/>
            <a:lvl1pPr lvl="0"/>
          </a:lstStyle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Интенсивное продуктивное общение школьников на иностранном языке на переменах, в свободном движении и местонахождении в здании гимназии. Общение по группам,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интересам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16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3074" name="Picture 2" descr="C:\Users\Пользователь\Downloads\PHOTO-2021-12-23-14-49-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2" y="1058555"/>
            <a:ext cx="2973158" cy="364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2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357546" y="165006"/>
            <a:ext cx="3516961" cy="678203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Информационное пространство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685512" y="835867"/>
            <a:ext cx="3512596" cy="1988192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Официальная страница гимназии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Госпаблик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Профиль на платформе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чаты учителей с учениками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Официальный сайт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гимназии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</a:t>
            </a:r>
            <a:r>
              <a:rPr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7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3074" name="Picture 2" descr="C:\Users\Пользователь\Desktop\российский полиглот\Российский полиглот к 13.01\В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5262"/>
            <a:ext cx="2100503" cy="375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российский полиглот\сферум скри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94" y="2879761"/>
            <a:ext cx="3274780" cy="184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928524" y="167026"/>
            <a:ext cx="3471596" cy="774875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Живое пространство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5063458" y="501983"/>
            <a:ext cx="3627599" cy="1685361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Организация и проведение фестивалей самодеятельности, постановка маленьких театральных композиций, литературные гостиные. На иностранном языке. 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</a:t>
            </a:r>
            <a:r>
              <a:rPr lang="ru-RU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8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1026" name="Picture 2" descr="C:\Users\Пользователь\Desktop\российский полиглот\Российский полиглот к 13.01\театральная постанов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9" y="729127"/>
            <a:ext cx="3424270" cy="255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ownloads\PHOTO-2022-04-18-10-52-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151" y="2283018"/>
            <a:ext cx="3385020" cy="253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99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715020" y="263698"/>
            <a:ext cx="4970760" cy="678203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Тренинг пространство для работы Тим-групп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660287" y="1172751"/>
            <a:ext cx="3702826" cy="2566829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Помещение, где Тим-группа обсуждает, как создавать атмосферу творчества, предъявить или подхватить инициативу, пробудить познавательный интерес, выстроить диалог и т.д., готовит визуальный материал, аккумулирует задачи. Здесь есть маркерные и меловые школьные доски, звуковое и визуальное оборудование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19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4098" name="Picture 2" descr="C:\Users\Пользователь\Downloads\PHOTO-2021-12-08-20-10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43" y="1110405"/>
            <a:ext cx="4024849" cy="301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76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1492293" y="338905"/>
            <a:ext cx="3306588" cy="692373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Просветительское пространство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5133254" y="614689"/>
            <a:ext cx="3644264" cy="1920407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Демонстрационные зоны: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музей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актовый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зал,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аудитории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для проведения конференций, массовых мероприятий для педагогов, а также для приглашенных (Тотальный диктант, Тестирование педагогов,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Профминутки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т.д.)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20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7170" name="Picture 2" descr="C:\Users\Пользователь\Downloads\PHOTO-2023-01-17-13-10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708" y="2474471"/>
            <a:ext cx="2404454" cy="234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Пользователь\Desktop\российский полиглот\Российский полиглот к 13.01\музе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0" y="691170"/>
            <a:ext cx="2460708" cy="18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121269" y="201821"/>
            <a:ext cx="4495759" cy="678203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«Тихие» уголки: зона отдыха и библиотека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941246" y="690638"/>
            <a:ext cx="3627600" cy="2102700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Релаксирующее пространство с приглушённым светом, где появляется возможность расслабиться и отдохнуть от активной деятельности.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Библиотека – для выполнения дополнительных заданий, поиска необходимой литературы, возможности чтения в тишине.</a:t>
            </a:r>
            <a:endParaRPr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87000" y="4683874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21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1026" name="Picture 2" descr="C:\Users\Пользователь\Desktop\российский полиглот\Российский полиглот к 13.01\уголок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69" y="2610702"/>
            <a:ext cx="2764229" cy="20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Пользователь\Desktop\российский полиглот\Российский полиглот к 13.01\пуфик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44" y="693484"/>
            <a:ext cx="2396622" cy="179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российский полиглот\Российский полиглот к 13.01\пуфики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647" y="2610702"/>
            <a:ext cx="1547969" cy="20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18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/>
        </p:nvSpPr>
        <p:spPr>
          <a:xfrm>
            <a:off x="0" y="314325"/>
            <a:ext cx="9144000" cy="553968"/>
          </a:xfrm>
          <a:prstGeom prst="rect">
            <a:avLst/>
          </a:prstGeom>
          <a:solidFill>
            <a:srgbClr val="000344">
              <a:alpha val="45490"/>
            </a:srgbClr>
          </a:solidFill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icrosoft Sans Serif" pitchFamily="34" charset="0"/>
                <a:cs typeface="Times New Roman" pitchFamily="18" charset="0"/>
              </a:rPr>
              <a:t>Разновидности Тим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Microsoft Sans Serif" pitchFamily="34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Microsoft Sans Serif" pitchFamily="34" charset="0"/>
                <a:cs typeface="Times New Roman" pitchFamily="18" charset="0"/>
              </a:rPr>
              <a:t>групп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Microsoft Sans Serif" pitchFamily="34" charset="0"/>
                <a:cs typeface="Times New Roman" pitchFamily="18" charset="0"/>
              </a:rPr>
              <a:t> </a:t>
            </a:r>
            <a:endParaRPr sz="2400" b="1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7230799" y="3215715"/>
            <a:ext cx="1806175" cy="1487125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7195274" y="3743740"/>
            <a:ext cx="1731299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Проекировочная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-группа</a:t>
            </a:r>
          </a:p>
        </p:txBody>
      </p:sp>
      <p:sp>
        <p:nvSpPr>
          <p:cNvPr id="122" name="Shape 122"/>
          <p:cNvSpPr/>
          <p:nvPr/>
        </p:nvSpPr>
        <p:spPr>
          <a:xfrm>
            <a:off x="589837" y="3061626"/>
            <a:ext cx="1806175" cy="1487125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Shape 123"/>
          <p:cNvSpPr/>
          <p:nvPr/>
        </p:nvSpPr>
        <p:spPr>
          <a:xfrm>
            <a:off x="168926" y="1019208"/>
            <a:ext cx="1806175" cy="1487124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5387175" y="1078915"/>
            <a:ext cx="1806175" cy="1487124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3746011" y="2872138"/>
            <a:ext cx="1806175" cy="1487125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5556675" y="1424231"/>
            <a:ext cx="1527900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Интерактивная </a:t>
            </a:r>
            <a:r>
              <a:rPr lang="ru-RU" dirty="0" err="1">
                <a:solidFill>
                  <a:schemeClr val="bg1"/>
                </a:solidFill>
              </a:rPr>
              <a:t>тим</a:t>
            </a:r>
            <a:r>
              <a:rPr lang="ru-RU" dirty="0">
                <a:solidFill>
                  <a:schemeClr val="bg1"/>
                </a:solidFill>
              </a:rPr>
              <a:t>-группа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4014124" y="3094077"/>
            <a:ext cx="1373051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Творческая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-группа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315886" y="1254954"/>
            <a:ext cx="1527900" cy="78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</a:rPr>
              <a:t>Управленческая </a:t>
            </a:r>
          </a:p>
          <a:p>
            <a:pPr algn="ctr"/>
            <a:r>
              <a:rPr lang="ru-RU" sz="1300" dirty="0" err="1" smtClean="0">
                <a:solidFill>
                  <a:schemeClr val="bg1"/>
                </a:solidFill>
              </a:rPr>
              <a:t>тим</a:t>
            </a:r>
            <a:r>
              <a:rPr lang="ru-RU" sz="1300" dirty="0" smtClean="0">
                <a:solidFill>
                  <a:schemeClr val="bg1"/>
                </a:solidFill>
              </a:rPr>
              <a:t>- </a:t>
            </a:r>
            <a:r>
              <a:rPr lang="ru-RU" sz="1300" dirty="0">
                <a:solidFill>
                  <a:schemeClr val="bg1"/>
                </a:solidFill>
              </a:rPr>
              <a:t>группа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766324" y="3417227"/>
            <a:ext cx="1541748" cy="615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Информационная </a:t>
            </a:r>
          </a:p>
          <a:p>
            <a:pPr algn="ctr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-группа</a:t>
            </a:r>
          </a:p>
        </p:txBody>
      </p:sp>
      <p:sp>
        <p:nvSpPr>
          <p:cNvPr id="130" name="Shape 130"/>
          <p:cNvSpPr/>
          <p:nvPr/>
        </p:nvSpPr>
        <p:spPr>
          <a:xfrm rot="10800000" flipH="1">
            <a:off x="916255" y="2557599"/>
            <a:ext cx="576669" cy="504026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1" name="Shape 131"/>
          <p:cNvSpPr/>
          <p:nvPr/>
        </p:nvSpPr>
        <p:spPr>
          <a:xfrm>
            <a:off x="1814726" y="2566063"/>
            <a:ext cx="962575" cy="45719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2" name="Shape 132"/>
          <p:cNvSpPr/>
          <p:nvPr/>
        </p:nvSpPr>
        <p:spPr>
          <a:xfrm rot="10800000" flipH="1">
            <a:off x="5325975" y="2557600"/>
            <a:ext cx="427199" cy="8100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3" name="Shape 133"/>
          <p:cNvSpPr/>
          <p:nvPr/>
        </p:nvSpPr>
        <p:spPr>
          <a:xfrm>
            <a:off x="6830925" y="2570475"/>
            <a:ext cx="728699" cy="719100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4" name="Shape 134"/>
          <p:cNvSpPr/>
          <p:nvPr/>
        </p:nvSpPr>
        <p:spPr>
          <a:xfrm rot="10800000">
            <a:off x="2168375" y="4375550"/>
            <a:ext cx="5265900" cy="1199"/>
          </a:xfrm>
          <a:prstGeom prst="straightConnector1">
            <a:avLst/>
          </a:prstGeom>
          <a:noFill/>
          <a:ln w="9525">
            <a:solidFill>
              <a:schemeClr val="dk2"/>
            </a:solidFill>
            <a:prstDash val="solid"/>
            <a:headEnd type="none" w="sm" len="sm"/>
            <a:tailEnd type="triangle" w="med" len="med"/>
          </a:ln>
        </p:spPr>
      </p:sp>
      <p:sp>
        <p:nvSpPr>
          <p:cNvPr id="135" name="Shape 135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788685" y="4883974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lt1"/>
                </a:solidFill>
                <a:latin typeface="Lato"/>
                <a:ea typeface="Lato"/>
                <a:cs typeface="Lato"/>
              </a:rPr>
              <a:t>11</a:t>
            </a:r>
            <a:endParaRPr sz="14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20" name="Shape 123"/>
          <p:cNvSpPr/>
          <p:nvPr/>
        </p:nvSpPr>
        <p:spPr>
          <a:xfrm>
            <a:off x="2632225" y="1083351"/>
            <a:ext cx="1806175" cy="1487124"/>
          </a:xfrm>
          <a:prstGeom prst="flowChartPreparation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Shape 126"/>
          <p:cNvSpPr txBox="1"/>
          <p:nvPr/>
        </p:nvSpPr>
        <p:spPr>
          <a:xfrm>
            <a:off x="2777302" y="1424231"/>
            <a:ext cx="1527900" cy="6770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Ученическая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-группа</a:t>
            </a:r>
          </a:p>
        </p:txBody>
      </p:sp>
      <p:sp>
        <p:nvSpPr>
          <p:cNvPr id="2" name="Овал 1"/>
          <p:cNvSpPr/>
          <p:nvPr/>
        </p:nvSpPr>
        <p:spPr>
          <a:xfrm>
            <a:off x="4344124" y="181954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1024777" y="1035579"/>
            <a:ext cx="3409200" cy="502199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 fontScale="90000"/>
          </a:bodyPr>
          <a:lstStyle>
            <a:defPPr/>
            <a:lvl1pPr lvl="0"/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latin typeface="Times New Roman" pitchFamily="18" charset="0"/>
                <a:ea typeface="Lato"/>
                <a:cs typeface="Times New Roman" pitchFamily="18" charset="0"/>
              </a:rPr>
              <a:t>Проектировочная Тим- группа</a:t>
            </a:r>
            <a:endParaRPr sz="1800" b="1" dirty="0">
              <a:latin typeface="Times New Roman" pitchFamily="18" charset="0"/>
              <a:ea typeface="Lato"/>
              <a:cs typeface="Times New Roman" pitchFamily="18" charset="0"/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4641011" y="882294"/>
            <a:ext cx="3627600" cy="1375327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 fontScale="92500" lnSpcReduction="20000"/>
          </a:bodyPr>
          <a:lstStyle>
            <a:defPPr/>
            <a:lvl1pPr lvl="0"/>
          </a:lstStyle>
          <a:p>
            <a:pPr marL="14605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Расширяет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рамки учебной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дисциплины,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14605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позволяет развивать интерес к учебным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предметам,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создана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«Проектировочная Тим-группа»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педагогов 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детского самоуправления</a:t>
            </a:r>
          </a:p>
        </p:txBody>
      </p:sp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936490" y="3164465"/>
            <a:ext cx="2992277" cy="694934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lvl="0">
              <a:buSzPts val="989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Интерактивная Тим-группа </a:t>
            </a:r>
            <a:endParaRPr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554527" y="3150840"/>
            <a:ext cx="3627599" cy="1370709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marL="127000" indent="0">
              <a:buSzPts val="1600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Выступает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инициатором темы, времени и места сбора групп по интересам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(от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одной перемены-встречи в неделю до трех</a:t>
            </a:r>
            <a:r>
              <a:rPr lang="ru-RU" sz="1600" dirty="0" smtClean="0"/>
              <a:t>).</a:t>
            </a:r>
            <a:endParaRPr lang="ru-RU" sz="1600" dirty="0"/>
          </a:p>
          <a:p>
            <a:pPr marL="12700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600" dirty="0"/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12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7918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759915" y="946710"/>
            <a:ext cx="2878765" cy="755965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Autofit/>
          </a:bodyPr>
          <a:lstStyle>
            <a:defPPr/>
            <a:lvl1pPr lvl="0"/>
          </a:lstStyle>
          <a:p>
            <a:pPr lvl="0">
              <a:buSzPts val="989"/>
            </a:pPr>
            <a:r>
              <a:rPr lang="ru-RU" sz="1600" b="1" dirty="0" smtClean="0">
                <a:latin typeface="Times New Roman" pitchFamily="18" charset="0"/>
                <a:ea typeface="Lato"/>
                <a:cs typeface="Times New Roman" pitchFamily="18" charset="0"/>
              </a:rPr>
              <a:t>Информационная </a:t>
            </a:r>
            <a:br>
              <a:rPr lang="ru-RU" sz="1600" b="1" dirty="0" smtClean="0">
                <a:latin typeface="Times New Roman" pitchFamily="18" charset="0"/>
                <a:ea typeface="Lato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ea typeface="Lato"/>
                <a:cs typeface="Times New Roman" pitchFamily="18" charset="0"/>
              </a:rPr>
              <a:t>Тим-группа</a:t>
            </a:r>
            <a:endParaRPr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701753" y="552182"/>
            <a:ext cx="3627600" cy="1327067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 fontScale="92500" lnSpcReduction="20000"/>
          </a:bodyPr>
          <a:lstStyle>
            <a:defPPr/>
            <a:lvl1pPr lvl="0"/>
          </a:lstStyle>
          <a:p>
            <a:pPr marL="14605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Готовит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информационный повод, необходимые подсказки и напоминания о событиях, анонсы о встречах и дает их ответственному за публикацию в Интернете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904959" y="3013117"/>
            <a:ext cx="2753243" cy="502199"/>
          </a:xfrm>
          <a:prstGeom prst="rect">
            <a:avLst/>
          </a:prstGeom>
          <a:solidFill>
            <a:srgbClr val="000344">
              <a:alpha val="26274"/>
            </a:srgbClr>
          </a:solidFill>
          <a:ln>
            <a:noFill/>
          </a:ln>
        </p:spPr>
        <p:txBody>
          <a:bodyPr wrap="square" lIns="91425" tIns="91425" rIns="91425" bIns="91425" anchor="t">
            <a:normAutofit/>
          </a:bodyPr>
          <a:lstStyle>
            <a:defPPr/>
            <a:lvl1pPr lvl="0"/>
          </a:lstStyle>
          <a:p>
            <a:pPr lvl="0">
              <a:buSzPts val="989"/>
            </a:pPr>
            <a:r>
              <a:rPr lang="ru-RU" sz="1800" b="1" dirty="0" smtClean="0">
                <a:latin typeface="Times New Roman" pitchFamily="18" charset="0"/>
                <a:ea typeface="Lato"/>
                <a:cs typeface="Times New Roman" pitchFamily="18" charset="0"/>
              </a:rPr>
              <a:t>Творческая Тим-группа</a:t>
            </a:r>
            <a:endParaRPr sz="144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731100" y="2759856"/>
            <a:ext cx="3627599" cy="1395933"/>
          </a:xfrm>
          <a:prstGeom prst="rect">
            <a:avLst/>
          </a:prstGeom>
          <a:solidFill>
            <a:srgbClr val="000344">
              <a:alpha val="45490"/>
            </a:srgbClr>
          </a:solidFill>
          <a:ln w="9525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t">
            <a:normAutofit fontScale="92500" lnSpcReduction="10000"/>
          </a:bodyPr>
          <a:lstStyle>
            <a:defPPr/>
            <a:lvl1pPr lvl="0"/>
          </a:lstStyle>
          <a:p>
            <a:pPr marL="127000" indent="0">
              <a:buSzPts val="1600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Отслеживает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воспитательной, внеклассной деятельности гимназии и соответственно педагогов, проводит опрос и формирует график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Мультилингво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концертов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12700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600" dirty="0"/>
          </a:p>
        </p:txBody>
      </p:sp>
      <p:sp>
        <p:nvSpPr>
          <p:cNvPr id="153" name="Shape 153"/>
          <p:cNvSpPr txBox="1"/>
          <p:nvPr/>
        </p:nvSpPr>
        <p:spPr>
          <a:xfrm>
            <a:off x="87000" y="4702857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13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913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93650" y="393750"/>
            <a:ext cx="5940447" cy="962084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Контактны данные МБОУ «Гимназии № 36»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296104" y="2200866"/>
            <a:ext cx="4166826" cy="1772044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Адрес: г. Ростова-на-Дону, ул.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М.Горького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115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Контактный телефон: 282-61-16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gymnasia36@mail.ru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hape 147"/>
          <p:cNvSpPr/>
          <p:nvPr/>
        </p:nvSpPr>
        <p:spPr>
          <a:xfrm>
            <a:off x="87000" y="4721825"/>
            <a:ext cx="452400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Shape 153"/>
          <p:cNvSpPr txBox="1"/>
          <p:nvPr/>
        </p:nvSpPr>
        <p:spPr>
          <a:xfrm>
            <a:off x="99228" y="4683874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22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4529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068" y="1332185"/>
            <a:ext cx="4028091" cy="2892973"/>
          </a:xfrm>
        </p:spPr>
        <p:txBody>
          <a:bodyPr>
            <a:normAutofit fontScale="90000"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Изучение иностранных языков – </a:t>
            </a:r>
            <a:b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самая лучшая                 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гимнастика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для ума</a:t>
            </a:r>
            <a:r>
              <a:rPr lang="ru-RU" sz="2000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br>
              <a:rPr lang="ru-RU" sz="2000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очень полезно с   точки зрения  поддержания   своих интеллектуальных </a:t>
            </a:r>
            <a:b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возможностей».</a:t>
            </a:r>
            <a:b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(В.В. Путин) </a:t>
            </a:r>
            <a:r>
              <a:rPr lang="ru-RU" b="1" i="1" dirty="0">
                <a:solidFill>
                  <a:srgbClr val="000080"/>
                </a:solidFill>
                <a:latin typeface="Segoe UI" pitchFamily="34" charset="0"/>
                <a:ea typeface="Times New Roman" pitchFamily="18" charset="0"/>
                <a:cs typeface="Segoe UI" pitchFamily="34" charset="0"/>
              </a:rPr>
              <a:t/>
            </a:r>
            <a:br>
              <a:rPr lang="ru-RU" b="1" i="1" dirty="0">
                <a:solidFill>
                  <a:srgbClr val="000080"/>
                </a:solidFill>
                <a:latin typeface="Segoe UI" pitchFamily="34" charset="0"/>
                <a:ea typeface="Times New Roman" pitchFamily="18" charset="0"/>
                <a:cs typeface="Segoe UI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797" y="1182414"/>
            <a:ext cx="4256251" cy="33028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23" y="1182414"/>
            <a:ext cx="3950840" cy="312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hape 153"/>
          <p:cNvSpPr txBox="1"/>
          <p:nvPr/>
        </p:nvSpPr>
        <p:spPr>
          <a:xfrm>
            <a:off x="87000" y="4702849"/>
            <a:ext cx="4524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cap="none" dirty="0" smtClean="0">
                <a:solidFill>
                  <a:srgbClr val="FFFFFF"/>
                </a:solidFill>
                <a:latin typeface="Lato"/>
                <a:ea typeface="Lato"/>
                <a:cs typeface="Lato"/>
              </a:rPr>
              <a:t>23</a:t>
            </a:r>
            <a:endParaRPr sz="14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7" name="Shape 147"/>
          <p:cNvSpPr/>
          <p:nvPr/>
        </p:nvSpPr>
        <p:spPr>
          <a:xfrm>
            <a:off x="47696" y="4721824"/>
            <a:ext cx="531008" cy="362249"/>
          </a:xfrm>
          <a:prstGeom prst="flowChartPreparation">
            <a:avLst/>
          </a:prstGeom>
          <a:solidFill>
            <a:srgbClr val="000344">
              <a:alpha val="45490"/>
            </a:srgbClr>
          </a:solidFill>
          <a:ln w="12700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668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2468</TotalTime>
  <Words>698</Words>
  <Application>Microsoft Office PowerPoint</Application>
  <PresentationFormat>Экран (16:9)</PresentationFormat>
  <Paragraphs>110</Paragraphs>
  <Slides>23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Microsoft Sans Serif</vt:lpstr>
      <vt:lpstr>Segoe UI</vt:lpstr>
      <vt:lpstr>Lato</vt:lpstr>
      <vt:lpstr>Montserrat</vt:lpstr>
      <vt:lpstr>Cantarell</vt:lpstr>
      <vt:lpstr>Times New Roman</vt:lpstr>
      <vt:lpstr>Focus</vt:lpstr>
      <vt:lpstr>Российский полиглот</vt:lpstr>
      <vt:lpstr>Описание проекта</vt:lpstr>
      <vt:lpstr>Цели проекта:</vt:lpstr>
      <vt:lpstr>Задачи проекта:</vt:lpstr>
      <vt:lpstr>Презентация PowerPoint</vt:lpstr>
      <vt:lpstr>Презентация PowerPoint</vt:lpstr>
      <vt:lpstr>Этапы реализации проекта  «Российский полиглот»</vt:lpstr>
      <vt:lpstr>Этап 1. Начальный  период</vt:lpstr>
      <vt:lpstr>Этап 2. Основной период:  </vt:lpstr>
      <vt:lpstr>Этап 3.  Итоговый  период </vt:lpstr>
      <vt:lpstr>Презентация PowerPoint</vt:lpstr>
      <vt:lpstr>Межпредметное пространство</vt:lpstr>
      <vt:lpstr>Интерактивный развивающий социум (пространство для общения)</vt:lpstr>
      <vt:lpstr>Информационное пространство</vt:lpstr>
      <vt:lpstr>Живое пространство</vt:lpstr>
      <vt:lpstr>Тренинг пространство для работы Тим-групп</vt:lpstr>
      <vt:lpstr>Просветительское пространство</vt:lpstr>
      <vt:lpstr>«Тихие» уголки: зона отдыха и библиотека</vt:lpstr>
      <vt:lpstr>Презентация PowerPoint</vt:lpstr>
      <vt:lpstr>Проектировочная Тим- группа</vt:lpstr>
      <vt:lpstr>Информационная  Тим-группа</vt:lpstr>
      <vt:lpstr>Контактны данные МБОУ «Гимназии № 36»</vt:lpstr>
      <vt:lpstr>Изучение иностранных языков –   это самая лучшая                  гимнастика для ума.  Это очень полезно с   точки зрения  поддержания   своих интеллектуальных                             возможностей».  (В.В. Путин)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ИННОВАЦИЙ</dc:title>
  <dc:creator>DELL</dc:creator>
  <cp:lastModifiedBy>Пользователь</cp:lastModifiedBy>
  <cp:revision>111</cp:revision>
  <dcterms:modified xsi:type="dcterms:W3CDTF">2023-01-20T12:28:00Z</dcterms:modified>
</cp:coreProperties>
</file>